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5" r:id="rId3"/>
    <p:sldId id="320" r:id="rId4"/>
    <p:sldId id="321" r:id="rId5"/>
    <p:sldId id="322" r:id="rId6"/>
    <p:sldId id="326" r:id="rId7"/>
    <p:sldId id="323" r:id="rId8"/>
    <p:sldId id="327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56565A"/>
    <a:srgbClr val="A50021"/>
    <a:srgbClr val="CC0000"/>
    <a:srgbClr val="EA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04-08-2020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04-08-2020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tellur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86D62-A1E4-43A4-A120-21607B4E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3" y="2369771"/>
            <a:ext cx="8763957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3000" b="1" dirty="0" err="1">
                <a:latin typeface="DINPro-Regular" panose="02000503030000020004"/>
              </a:rPr>
              <a:t>Ambia</a:t>
            </a:r>
            <a:r>
              <a:rPr lang="ro-RO" sz="3000" b="1" dirty="0">
                <a:latin typeface="DINPro-Regular" panose="02000503030000020004"/>
              </a:rPr>
              <a:t> </a:t>
            </a:r>
            <a:r>
              <a:rPr lang="ro-RO" sz="3000" b="1" dirty="0" err="1">
                <a:latin typeface="DINPro-Regular" panose="02000503030000020004"/>
              </a:rPr>
              <a:t>True</a:t>
            </a:r>
            <a:r>
              <a:rPr lang="ro-RO" sz="3000" b="1" dirty="0">
                <a:latin typeface="DINPro-Regular" panose="02000503030000020004"/>
              </a:rPr>
              <a:t> Wireless </a:t>
            </a:r>
            <a:r>
              <a:rPr lang="ro-RO" sz="3000" b="1" dirty="0" err="1">
                <a:latin typeface="DINPro-Regular" panose="02000503030000020004"/>
              </a:rPr>
              <a:t>Earphones</a:t>
            </a:r>
            <a:endParaRPr lang="ro-RO" sz="3000" b="1" dirty="0">
              <a:latin typeface="DINPro-Regular" panose="02000503030000020004"/>
            </a:endParaRPr>
          </a:p>
          <a:p>
            <a:r>
              <a:rPr lang="en-US" sz="2200" b="1" dirty="0">
                <a:latin typeface="DINPro-Regular" panose="02000503030000020004"/>
              </a:rPr>
              <a:t>TLL</a:t>
            </a:r>
            <a:r>
              <a:rPr lang="ro-RO" sz="2200" b="1" dirty="0">
                <a:latin typeface="DINPro-Regular" panose="02000503030000020004"/>
              </a:rPr>
              <a:t>511361</a:t>
            </a:r>
            <a:endParaRPr lang="en-US" sz="2200" b="1" dirty="0">
              <a:latin typeface="DINPro-Regular" panose="020005030300000200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43219-629D-4F01-B9C1-D6F480557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5337C37-4125-4DD4-A8AA-AC443D11A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001" r="11575" b="24474"/>
          <a:stretch/>
        </p:blipFill>
        <p:spPr>
          <a:xfrm flipH="1"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 hidden="1">
            <a:extLst>
              <a:ext uri="{FF2B5EF4-FFF2-40B4-BE49-F238E27FC236}">
                <a16:creationId xmlns:a16="http://schemas.microsoft.com/office/drawing/2014/main" id="{17F90F8F-5461-4541-AC6A-AEF3529FD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35423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3FC1F4-C562-4FD5-8212-E88087CF9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7" l="10000" r="98000">
                        <a14:foregroundMark x1="92500" y1="31833" x2="92500" y2="31833"/>
                        <a14:foregroundMark x1="95917" y1="36167" x2="96083" y2="36833"/>
                        <a14:foregroundMark x1="98000" y1="43833" x2="98000" y2="43833"/>
                        <a14:foregroundMark x1="16583" y1="74250" x2="16583" y2="74250"/>
                        <a14:foregroundMark x1="49417" y1="94417" x2="49417" y2="94417"/>
                        <a14:backgroundMark x1="49917" y1="39417" x2="49917" y2="39417"/>
                        <a14:backgroundMark x1="84250" y1="53167" x2="84250" y2="53167"/>
                        <a14:backgroundMark x1="82167" y1="52417" x2="82167" y2="52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70" y="442945"/>
            <a:ext cx="5972110" cy="59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E496-1979-45BC-9B8D-01D42E6B432C}"/>
              </a:ext>
            </a:extLst>
          </p:cNvPr>
          <p:cNvGrpSpPr/>
          <p:nvPr/>
        </p:nvGrpSpPr>
        <p:grpSpPr>
          <a:xfrm>
            <a:off x="2467" y="0"/>
            <a:ext cx="12187066" cy="6858000"/>
            <a:chOff x="2467" y="0"/>
            <a:chExt cx="1218706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8135D-4BF2-47A9-923B-3DD1D158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" y="0"/>
              <a:ext cx="12187066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0DD7F8-D803-4390-8352-4BA71889D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52" b="63056" l="20104" r="78073">
                          <a14:foregroundMark x1="22917" y1="42685" x2="22917" y2="42685"/>
                          <a14:foregroundMark x1="22917" y1="41759" x2="22917" y2="41759"/>
                          <a14:foregroundMark x1="21094" y1="44722" x2="21094" y2="44722"/>
                          <a14:foregroundMark x1="20260" y1="47407" x2="20260" y2="47407"/>
                          <a14:foregroundMark x1="31510" y1="61204" x2="31510" y2="61204"/>
                          <a14:foregroundMark x1="34063" y1="51389" x2="34063" y2="51389"/>
                          <a14:foregroundMark x1="32604" y1="43704" x2="32604" y2="43704"/>
                          <a14:foregroundMark x1="28854" y1="40000" x2="28854" y2="40000"/>
                          <a14:foregroundMark x1="25729" y1="39444" x2="25729" y2="39444"/>
                          <a14:foregroundMark x1="26771" y1="39722" x2="26771" y2="39722"/>
                          <a14:foregroundMark x1="27813" y1="39722" x2="28177" y2="39722"/>
                          <a14:foregroundMark x1="29583" y1="39815" x2="29583" y2="39815"/>
                          <a14:foregroundMark x1="30938" y1="41481" x2="30938" y2="41481"/>
                          <a14:foregroundMark x1="28073" y1="44722" x2="28073" y2="44722"/>
                          <a14:foregroundMark x1="24167" y1="50185" x2="24167" y2="50185"/>
                          <a14:foregroundMark x1="29479" y1="49907" x2="29479" y2="49907"/>
                          <a14:foregroundMark x1="31771" y1="55741" x2="31771" y2="55741"/>
                          <a14:foregroundMark x1="40573" y1="50185" x2="40573" y2="50185"/>
                          <a14:foregroundMark x1="43177" y1="46389" x2="43177" y2="46389"/>
                          <a14:foregroundMark x1="45521" y1="51574" x2="45521" y2="51574"/>
                          <a14:foregroundMark x1="45833" y1="56111" x2="45833" y2="56111"/>
                          <a14:foregroundMark x1="48906" y1="53148" x2="48906" y2="53148"/>
                          <a14:foregroundMark x1="56927" y1="51111" x2="56927" y2="51111"/>
                          <a14:foregroundMark x1="73021" y1="51389" x2="73021" y2="51389"/>
                          <a14:foregroundMark x1="78073" y1="52593" x2="78073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7" t="37481" r="18583" b="34074"/>
            <a:stretch/>
          </p:blipFill>
          <p:spPr>
            <a:xfrm>
              <a:off x="266300" y="349461"/>
              <a:ext cx="1377305" cy="35259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7D52F-4342-4C24-89DD-2C3A463E4A32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control. Voice commands. Powerful sound.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6299" y="2823685"/>
            <a:ext cx="5951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C</a:t>
            </a: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haracteristics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:</a:t>
            </a:r>
          </a:p>
          <a:p>
            <a:endParaRPr lang="en-US" dirty="0">
              <a:solidFill>
                <a:schemeClr val="bg1"/>
              </a:solidFill>
              <a:latin typeface="DINPro-Regular" panose="02000503030000020004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Infrared sensors detect when you wear the earphones and automatically pause and resume playback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Four MEMS high-performance microphones with ENC technology efficiently reduce environmental noise for clearer hands-free calls	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Voice control for music and calls 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/>
              </a:rPr>
              <a:t>Double talk time by using one earbud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6FFEA-7D96-4F67-B31A-4DA4EF173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1" b="93165" l="10000" r="90000">
                        <a14:foregroundMark x1="31646" y1="9367" x2="31646" y2="9367"/>
                        <a14:foregroundMark x1="78481" y1="27215" x2="78481" y2="27215"/>
                        <a14:foregroundMark x1="75063" y1="93165" x2="75063" y2="9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93" y="812685"/>
            <a:ext cx="5232629" cy="5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1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E496-1979-45BC-9B8D-01D42E6B432C}"/>
              </a:ext>
            </a:extLst>
          </p:cNvPr>
          <p:cNvGrpSpPr/>
          <p:nvPr/>
        </p:nvGrpSpPr>
        <p:grpSpPr>
          <a:xfrm>
            <a:off x="2467" y="0"/>
            <a:ext cx="12187066" cy="6858000"/>
            <a:chOff x="2467" y="0"/>
            <a:chExt cx="12187066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28135D-4BF2-47A9-923B-3DD1D1580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" y="0"/>
              <a:ext cx="12187066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0DD7F8-D803-4390-8352-4BA71889D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9352" b="63056" l="20104" r="78073">
                          <a14:foregroundMark x1="22917" y1="42685" x2="22917" y2="42685"/>
                          <a14:foregroundMark x1="22917" y1="41759" x2="22917" y2="41759"/>
                          <a14:foregroundMark x1="21094" y1="44722" x2="21094" y2="44722"/>
                          <a14:foregroundMark x1="20260" y1="47407" x2="20260" y2="47407"/>
                          <a14:foregroundMark x1="31510" y1="61204" x2="31510" y2="61204"/>
                          <a14:foregroundMark x1="34063" y1="51389" x2="34063" y2="51389"/>
                          <a14:foregroundMark x1="32604" y1="43704" x2="32604" y2="43704"/>
                          <a14:foregroundMark x1="28854" y1="40000" x2="28854" y2="40000"/>
                          <a14:foregroundMark x1="25729" y1="39444" x2="25729" y2="39444"/>
                          <a14:foregroundMark x1="26771" y1="39722" x2="26771" y2="39722"/>
                          <a14:foregroundMark x1="27813" y1="39722" x2="28177" y2="39722"/>
                          <a14:foregroundMark x1="29583" y1="39815" x2="29583" y2="39815"/>
                          <a14:foregroundMark x1="30938" y1="41481" x2="30938" y2="41481"/>
                          <a14:foregroundMark x1="28073" y1="44722" x2="28073" y2="44722"/>
                          <a14:foregroundMark x1="24167" y1="50185" x2="24167" y2="50185"/>
                          <a14:foregroundMark x1="29479" y1="49907" x2="29479" y2="49907"/>
                          <a14:foregroundMark x1="31771" y1="55741" x2="31771" y2="55741"/>
                          <a14:foregroundMark x1="40573" y1="50185" x2="40573" y2="50185"/>
                          <a14:foregroundMark x1="43177" y1="46389" x2="43177" y2="46389"/>
                          <a14:foregroundMark x1="45521" y1="51574" x2="45521" y2="51574"/>
                          <a14:foregroundMark x1="45833" y1="56111" x2="45833" y2="56111"/>
                          <a14:foregroundMark x1="48906" y1="53148" x2="48906" y2="53148"/>
                          <a14:foregroundMark x1="56927" y1="51111" x2="56927" y2="51111"/>
                          <a14:foregroundMark x1="73021" y1="51389" x2="73021" y2="51389"/>
                          <a14:foregroundMark x1="78073" y1="52593" x2="78073" y2="5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7" t="37481" r="18583" b="34074"/>
            <a:stretch/>
          </p:blipFill>
          <p:spPr>
            <a:xfrm>
              <a:off x="266300" y="349461"/>
              <a:ext cx="1377305" cy="35259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6300" y="2532115"/>
            <a:ext cx="5501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 with </a:t>
            </a:r>
            <a:r>
              <a:rPr lang="en-US" sz="16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 - the new true wireless stereo earphones with a rich, deep bass, crystal-clear high notes and sophisticated technologies. </a:t>
            </a:r>
          </a:p>
          <a:p>
            <a:endParaRPr lang="ro-RO" sz="16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sz="16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 reconnects automatically with your device by simply opening the charging case.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Smart sensors automatically pause music when you remove the earphones from your ear and resume playback when you put them back on.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Vocal (Google/Siri) and tap control for music and calls </a:t>
            </a:r>
          </a:p>
          <a:p>
            <a:pPr marL="285750" indent="-285750">
              <a:buBlip>
                <a:blip r:embed="rId5"/>
              </a:buBlip>
            </a:pPr>
            <a:r>
              <a:rPr lang="en-US" sz="1600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Switch function and independent connection for each earbud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629B9-252C-49AB-B069-B8DD52B7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8000">
                        <a14:foregroundMark x1="98000" y1="43000" x2="97833" y2="42500"/>
                        <a14:backgroundMark x1="50333" y1="39083" x2="50333" y2="39083"/>
                        <a14:backgroundMark x1="50917" y1="39833" x2="50917" y2="39833"/>
                        <a14:backgroundMark x1="82583" y1="52333" x2="82583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7704" b="14815"/>
          <a:stretch/>
        </p:blipFill>
        <p:spPr>
          <a:xfrm>
            <a:off x="5767539" y="291570"/>
            <a:ext cx="6234613" cy="62748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2E7D9E-028E-4361-86CD-2301EAAF267B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control. Voice commands. Powerful sound.</a:t>
            </a:r>
          </a:p>
        </p:txBody>
      </p:sp>
    </p:spTree>
    <p:extLst>
      <p:ext uri="{BB962C8B-B14F-4D97-AF65-F5344CB8AC3E}">
        <p14:creationId xmlns:p14="http://schemas.microsoft.com/office/powerpoint/2010/main" val="28562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DD7F8-D803-4390-8352-4BA71889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263833" y="349461"/>
            <a:ext cx="1377305" cy="352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3833" y="2823685"/>
            <a:ext cx="56773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Tap control</a:t>
            </a:r>
            <a:endParaRPr lang="ro-RO" sz="2400" b="1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When listening to music, double tap the right earphone to pause and resume playback; 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Double tap any earphone to answer an incoming call and to hang up; 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Double tap the left earphone to awake your voice assistant.</a:t>
            </a:r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2658B-2D3B-489B-BBBB-47FCB610B7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083" l="10000" r="90000">
                        <a14:foregroundMark x1="19333" y1="75000" x2="19333" y2="75000"/>
                        <a14:foregroundMark x1="14333" y1="72417" x2="14333" y2="72417"/>
                        <a14:foregroundMark x1="50917" y1="94083" x2="50917" y2="94083"/>
                        <a14:backgroundMark x1="55000" y1="27583" x2="55000" y2="27583"/>
                        <a14:backgroundMark x1="43917" y1="18833" x2="43917" y2="18833"/>
                        <a14:backgroundMark x1="48833" y1="13667" x2="48833" y2="13667"/>
                        <a14:backgroundMark x1="62000" y1="18333" x2="62000" y2="18333"/>
                        <a14:backgroundMark x1="60250" y1="53333" x2="60250" y2="53333"/>
                        <a14:backgroundMark x1="47500" y1="52333" x2="47500" y2="52333"/>
                        <a14:backgroundMark x1="29583" y1="56333" x2="29583" y2="56333"/>
                        <a14:backgroundMark x1="29083" y1="52000" x2="37250" y2="54500"/>
                        <a14:backgroundMark x1="46750" y1="59417" x2="54667" y2="66833"/>
                        <a14:backgroundMark x1="54667" y1="66833" x2="60833" y2="68917"/>
                        <a14:backgroundMark x1="57667" y1="60583" x2="67333" y2="69083"/>
                        <a14:backgroundMark x1="67333" y1="69083" x2="73000" y2="71583"/>
                        <a14:backgroundMark x1="61250" y1="52750" x2="71500" y2="65167"/>
                        <a14:backgroundMark x1="71500" y1="65167" x2="71500" y2="65167"/>
                        <a14:backgroundMark x1="72333" y1="33750" x2="76333" y2="57500"/>
                        <a14:backgroundMark x1="76333" y1="57500" x2="76333" y2="57500"/>
                        <a14:backgroundMark x1="23750" y1="39083" x2="32333" y2="20333"/>
                        <a14:backgroundMark x1="32333" y1="20333" x2="47500" y2="7750"/>
                        <a14:backgroundMark x1="47500" y1="7750" x2="59750" y2="4167"/>
                        <a14:backgroundMark x1="59750" y1="4167" x2="70583" y2="4917"/>
                        <a14:backgroundMark x1="70583" y1="4917" x2="79917" y2="9417"/>
                        <a14:backgroundMark x1="79917" y1="9417" x2="84083" y2="15167"/>
                        <a14:backgroundMark x1="84083" y1="15167" x2="87667" y2="26250"/>
                        <a14:backgroundMark x1="87667" y1="26250" x2="86083" y2="37583"/>
                        <a14:backgroundMark x1="86083" y1="37583" x2="87500" y2="42833"/>
                        <a14:backgroundMark x1="93250" y1="28000" x2="87500" y2="23083"/>
                        <a14:backgroundMark x1="87500" y1="23083" x2="68750" y2="18583"/>
                        <a14:backgroundMark x1="68750" y1="18583" x2="43000" y2="15083"/>
                        <a14:backgroundMark x1="43000" y1="15083" x2="32250" y2="23250"/>
                        <a14:backgroundMark x1="32250" y1="23250" x2="21417" y2="40833"/>
                        <a14:backgroundMark x1="21417" y1="40833" x2="20333" y2="45167"/>
                        <a14:backgroundMark x1="36083" y1="26500" x2="52750" y2="30250"/>
                        <a14:backgroundMark x1="52750" y1="30250" x2="62417" y2="29500"/>
                        <a14:backgroundMark x1="41000" y1="24333" x2="49000" y2="28917"/>
                        <a14:backgroundMark x1="49000" y1="28917" x2="72750" y2="32750"/>
                        <a14:backgroundMark x1="72750" y1="32750" x2="86333" y2="32167"/>
                        <a14:backgroundMark x1="69417" y1="20583" x2="75750" y2="26917"/>
                        <a14:backgroundMark x1="75750" y1="26917" x2="84750" y2="31250"/>
                        <a14:backgroundMark x1="84750" y1="31250" x2="86917" y2="31583"/>
                        <a14:backgroundMark x1="72250" y1="25000" x2="87000" y2="48000"/>
                        <a14:backgroundMark x1="62000" y1="47417" x2="70667" y2="60417"/>
                        <a14:backgroundMark x1="70667" y1="60417" x2="74750" y2="64000"/>
                        <a14:backgroundMark x1="46167" y1="50250" x2="56333" y2="63667"/>
                        <a14:backgroundMark x1="56333" y1="63667" x2="66750" y2="69917"/>
                        <a14:backgroundMark x1="45000" y1="44000" x2="62333" y2="60417"/>
                        <a14:backgroundMark x1="62333" y1="60417" x2="78167" y2="64500"/>
                        <a14:backgroundMark x1="78167" y1="64500" x2="78167" y2="64417"/>
                        <a14:backgroundMark x1="55917" y1="45667" x2="78000" y2="62250"/>
                        <a14:backgroundMark x1="41667" y1="44167" x2="46167" y2="51833"/>
                        <a14:backgroundMark x1="41250" y1="38083" x2="24083" y2="47000"/>
                        <a14:backgroundMark x1="30917" y1="59667" x2="37083" y2="64083"/>
                        <a14:backgroundMark x1="37083" y1="64083" x2="48250" y2="67250"/>
                        <a14:backgroundMark x1="48250" y1="67250" x2="48250" y2="67250"/>
                        <a14:backgroundMark x1="45250" y1="48000" x2="57500" y2="60333"/>
                        <a14:backgroundMark x1="57500" y1="60333" x2="60250" y2="6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7" t="63556" r="44074" b="2786"/>
          <a:stretch/>
        </p:blipFill>
        <p:spPr>
          <a:xfrm rot="880210">
            <a:off x="5896981" y="1308184"/>
            <a:ext cx="6334237" cy="43609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62F3E-FD92-48F8-8A9C-E1644D3E7FD3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control. Voice commands. Powerful sound.</a:t>
            </a:r>
          </a:p>
        </p:txBody>
      </p:sp>
    </p:spTree>
    <p:extLst>
      <p:ext uri="{BB962C8B-B14F-4D97-AF65-F5344CB8AC3E}">
        <p14:creationId xmlns:p14="http://schemas.microsoft.com/office/powerpoint/2010/main" val="30843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DD7F8-D803-4390-8352-4BA71889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263833" y="349461"/>
            <a:ext cx="1377305" cy="352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32A693-1469-480E-A7CE-1A3A36B0A6D0}"/>
              </a:ext>
            </a:extLst>
          </p:cNvPr>
          <p:cNvSpPr/>
          <p:nvPr/>
        </p:nvSpPr>
        <p:spPr>
          <a:xfrm>
            <a:off x="263833" y="2496856"/>
            <a:ext cx="56773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Smart calls</a:t>
            </a:r>
            <a:endParaRPr lang="ro-RO" sz="2400" b="1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keeps your hands-free calls clear with four MEMS high-performance microphones with Environmental Noise Cancelling technology. </a:t>
            </a:r>
          </a:p>
          <a:p>
            <a:endParaRPr lang="en-US" sz="1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While talking hands-free, use just one of your earbuds to double your talk time. If one earbud is running low on battery, the </a:t>
            </a:r>
            <a:r>
              <a:rPr lang="en-US" b="1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switch</a:t>
            </a: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 kicks in and automatically connects the other earbud to your smartphone to keep the conversation going.</a:t>
            </a:r>
            <a:endParaRPr lang="ro-RO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B9601-D392-44C3-971B-832E544B2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1" b="93165" l="10000" r="90000">
                        <a14:foregroundMark x1="31646" y1="9367" x2="31646" y2="9367"/>
                        <a14:foregroundMark x1="78481" y1="27215" x2="78481" y2="27215"/>
                        <a14:foregroundMark x1="75063" y1="93165" x2="75063" y2="9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18254"/>
          <a:stretch/>
        </p:blipFill>
        <p:spPr>
          <a:xfrm>
            <a:off x="7399192" y="613891"/>
            <a:ext cx="3329768" cy="56302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A28F26-E470-4A36-B679-0F3432488FCC}"/>
              </a:ext>
            </a:extLst>
          </p:cNvPr>
          <p:cNvSpPr/>
          <p:nvPr/>
        </p:nvSpPr>
        <p:spPr>
          <a:xfrm>
            <a:off x="266300" y="904011"/>
            <a:ext cx="6063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Ambia</a:t>
            </a:r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 True Wireless Earphones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Tune your senses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INPro-Regular" panose="02000503030000020004" pitchFamily="50" charset="0"/>
              </a:rPr>
              <a:t>Intelligent control. Voice commands. Powerful sound.</a:t>
            </a:r>
          </a:p>
        </p:txBody>
      </p:sp>
    </p:spTree>
    <p:extLst>
      <p:ext uri="{BB962C8B-B14F-4D97-AF65-F5344CB8AC3E}">
        <p14:creationId xmlns:p14="http://schemas.microsoft.com/office/powerpoint/2010/main" val="220650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D27323-AE7A-4598-8E50-1C400742E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96742"/>
              </p:ext>
            </p:extLst>
          </p:nvPr>
        </p:nvGraphicFramePr>
        <p:xfrm>
          <a:off x="523032" y="686834"/>
          <a:ext cx="6202012" cy="550164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041262">
                  <a:extLst>
                    <a:ext uri="{9D8B030D-6E8A-4147-A177-3AD203B41FA5}">
                      <a16:colId xmlns:a16="http://schemas.microsoft.com/office/drawing/2014/main" val="536294372"/>
                    </a:ext>
                  </a:extLst>
                </a:gridCol>
                <a:gridCol w="3160750">
                  <a:extLst>
                    <a:ext uri="{9D8B030D-6E8A-4147-A177-3AD203B41FA5}">
                      <a16:colId xmlns:a16="http://schemas.microsoft.com/office/drawing/2014/main" val="2348421716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Technical specs</a:t>
                      </a:r>
                    </a:p>
                    <a:p>
                      <a:pPr algn="l" fontAlgn="b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246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Bluetooth version: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5.0+EDR, BLE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80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Wireless range: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10m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753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Audio type: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True Wireless Stereo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Supported profiles: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HSP, HFP, A2DP, AVRCP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368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ENC technology: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Yes, 4-microphone call technology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359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Audio codecs supported: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SBC, AAC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169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endParaRPr lang="en-US" sz="5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Speaker</a:t>
                      </a:r>
                    </a:p>
                    <a:p>
                      <a:pPr algn="l" fontAlgn="ctr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0751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Size: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6.0mm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590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Frequency response: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20Hz - 20KHz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971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Impedance: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16Ω</a:t>
                      </a:r>
                      <a:endParaRPr lang="el-GR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27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Sensitivity: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103dB (3dB) @ 1 KHz,126mV</a:t>
                      </a:r>
                      <a:endParaRPr lang="de-DE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095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Rated power: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3mW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2587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endParaRPr lang="en-US" sz="500" b="1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Microphone</a:t>
                      </a:r>
                    </a:p>
                    <a:p>
                      <a:pPr algn="l" fontAlgn="ctr"/>
                      <a:endParaRPr lang="en-US" sz="5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411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Type: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 x MEMS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465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Sensitivity: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42dB ±3dB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57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SNR: 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60dB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678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THD: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less than 1% 94dB SPL @1kHz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580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Impedance: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200Ω</a:t>
                      </a:r>
                      <a:endParaRPr lang="el-GR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256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Sweat and water resistant: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IPX4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9407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099181B-DFDA-4942-933F-EA8FEEFAB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1700" y1="62700" x2="11700" y2="62700"/>
                        <a14:foregroundMark x1="63400" y1="80000" x2="63400" y2="80000"/>
                        <a14:foregroundMark x1="64200" y1="81400" x2="64200" y2="81400"/>
                        <a14:foregroundMark x1="64000" y1="80800" x2="64000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0" t="8613" r="8655" b="10037"/>
          <a:stretch/>
        </p:blipFill>
        <p:spPr>
          <a:xfrm>
            <a:off x="7068651" y="1068355"/>
            <a:ext cx="477727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28135D-4BF2-47A9-923B-3DD1D158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1898AE-E17E-4D5D-8D1D-452180F45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69365"/>
              </p:ext>
            </p:extLst>
          </p:nvPr>
        </p:nvGraphicFramePr>
        <p:xfrm>
          <a:off x="476711" y="571950"/>
          <a:ext cx="6284250" cy="571410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142125">
                  <a:extLst>
                    <a:ext uri="{9D8B030D-6E8A-4147-A177-3AD203B41FA5}">
                      <a16:colId xmlns:a16="http://schemas.microsoft.com/office/drawing/2014/main" val="481024847"/>
                    </a:ext>
                  </a:extLst>
                </a:gridCol>
                <a:gridCol w="3142125">
                  <a:extLst>
                    <a:ext uri="{9D8B030D-6E8A-4147-A177-3AD203B41FA5}">
                      <a16:colId xmlns:a16="http://schemas.microsoft.com/office/drawing/2014/main" val="2881927533"/>
                    </a:ext>
                  </a:extLst>
                </a:gridCol>
              </a:tblGrid>
              <a:tr h="472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Features: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Voice commands, Wearing detection, Tap control, Intelligent switch, Automatic connection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84477"/>
                  </a:ext>
                </a:extLst>
              </a:tr>
              <a:tr h="3526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Music play time: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Up to 3.5 hours and up to 25 hours including charging case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614737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Standby time: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Up to 120 hours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3938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Charge time: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Approx  2 hours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26566"/>
                  </a:ext>
                </a:extLst>
              </a:tr>
              <a:tr h="1763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Battery capacity: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500mAh/3.7V (charging box)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858119"/>
                  </a:ext>
                </a:extLst>
              </a:tr>
              <a:tr h="176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30mAh /3.7V (earphones)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650427"/>
                  </a:ext>
                </a:extLst>
              </a:tr>
              <a:tr h="1833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Charging plug: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Type-C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050327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Dimensions: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43 x 24.5 x 18 mm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872873"/>
                  </a:ext>
                </a:extLst>
              </a:tr>
              <a:tr h="169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Charging case dimensions: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72.6 x 32.6 x 28 mm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20717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Weight earphone: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5g 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85064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Weight charging case: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38g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72383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Color: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Black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835615"/>
                  </a:ext>
                </a:extLst>
              </a:tr>
              <a:tr h="8815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Package includes: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Ambia True Wireless Earphones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Charging case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USB to Type-C cable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3 x Set of ear tips (S,M,L)</a:t>
                      </a:r>
                      <a:b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</a:b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1 x Manual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83417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Operating temperature: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-15°C to 45°C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792585"/>
                  </a:ext>
                </a:extLst>
              </a:tr>
              <a:tr h="1763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Product Code: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TLL511361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052" marR="7052" marT="7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477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846A3D-1D19-4BD3-A16B-ABB45D9C4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0" r="90000">
                        <a14:foregroundMark x1="9000" y1="48000" x2="9000" y2="48000"/>
                        <a14:foregroundMark x1="8300" y1="45600" x2="8300" y2="45600"/>
                        <a14:foregroundMark x1="49800" y1="67200" x2="49800" y2="67200"/>
                        <a14:foregroundMark x1="78800" y1="59300" x2="78800" y2="59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8367" r="6100" b="19319"/>
          <a:stretch/>
        </p:blipFill>
        <p:spPr>
          <a:xfrm>
            <a:off x="6344817" y="1476092"/>
            <a:ext cx="5551716" cy="39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8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86D62-A1E4-43A4-A120-21607B4EF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7793E-77A3-434C-9D52-DF57DF168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BAB4C5-73DE-420C-9896-920CAEF4D244}"/>
              </a:ext>
            </a:extLst>
          </p:cNvPr>
          <p:cNvSpPr/>
          <p:nvPr/>
        </p:nvSpPr>
        <p:spPr>
          <a:xfrm>
            <a:off x="915505" y="2151435"/>
            <a:ext cx="4089321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DINPro-Regular" panose="02000503030000020004"/>
              </a:rPr>
              <a:t>THANK YOU! </a:t>
            </a:r>
          </a:p>
          <a:p>
            <a:endParaRPr lang="en-US" sz="3000" b="1" dirty="0">
              <a:latin typeface="DINPro-Regular" panose="02000503030000020004"/>
            </a:endParaRPr>
          </a:p>
          <a:p>
            <a:r>
              <a:rPr lang="en-US" sz="2000" dirty="0">
                <a:latin typeface="DINPro-Regular" panose="02000503030000020004"/>
              </a:rPr>
              <a:t>For more products, please visit </a:t>
            </a:r>
            <a:r>
              <a:rPr lang="en-US" sz="2000" dirty="0">
                <a:latin typeface="DINPro-Regular" panose="02000503030000020004"/>
                <a:hlinkClick r:id="rId7"/>
              </a:rPr>
              <a:t>www.tellur.com</a:t>
            </a:r>
            <a:r>
              <a:rPr lang="en-US" sz="2000" dirty="0">
                <a:latin typeface="DINPro-Regular" panose="020005030300000200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4449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584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DINPro-Regular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Raluca Oprisan</dc:creator>
  <cp:lastModifiedBy>Raluca Oprisan</cp:lastModifiedBy>
  <cp:revision>18</cp:revision>
  <dcterms:created xsi:type="dcterms:W3CDTF">2020-05-26T07:06:43Z</dcterms:created>
  <dcterms:modified xsi:type="dcterms:W3CDTF">2020-08-04T07:31:25Z</dcterms:modified>
</cp:coreProperties>
</file>